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aira Medium"/>
      <p:regular r:id="rId17"/>
    </p:embeddedFont>
    <p:embeddedFont>
      <p:font typeface="Saira Medium"/>
      <p:regular r:id="rId18"/>
    </p:embeddedFont>
    <p:embeddedFont>
      <p:font typeface="Saira Medium"/>
      <p:regular r:id="rId19"/>
    </p:embeddedFont>
    <p:embeddedFont>
      <p:font typeface="Saira Medium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6-1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1-1.pn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9F4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2835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GitHub Copilot Instructions — Why It Matters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56616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Standardizing AI guidance across our engineering organization to improve code quality, reduce review time, and democratize knowledge.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46478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Future of AI-Guided Development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577846" y="3107531"/>
            <a:ext cx="72587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"Copilot without instructions is like GPS without a destination. With instructions, it's turn-by-turn navigation for our coding standards."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280190" y="2884289"/>
            <a:ext cx="22860" cy="1081564"/>
          </a:xfrm>
          <a:prstGeom prst="rect">
            <a:avLst/>
          </a:prstGeom>
          <a:solidFill>
            <a:srgbClr val="FC8337"/>
          </a:solidFill>
          <a:ln/>
        </p:spPr>
      </p:sp>
      <p:sp>
        <p:nvSpPr>
          <p:cNvPr id="6" name="Text 3"/>
          <p:cNvSpPr/>
          <p:nvPr/>
        </p:nvSpPr>
        <p:spPr>
          <a:xfrm>
            <a:off x="6280190" y="426350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Next Steps: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6280190" y="4933236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1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Standardize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B5F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.github/copilot-instructions.md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across all repositories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80190" y="5320189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team-specific templates for different tech stacks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280190" y="5707142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a process for evolving instructions as our standards change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280190" y="6247924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vision: AI that enforces conventions in real-time, not just suggests them—making quality part of the development process, not an afterthought.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3772" y="449461"/>
            <a:ext cx="11905059" cy="510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Problem: Copilot is Only as Smart as the Context We Give It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653772" y="1352431"/>
            <a:ext cx="6462117" cy="522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in our IDEs has tremendous potential, but without proper standards and context, it produces </a:t>
            </a:r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generic code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that doesn't align with our practices.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653772" y="2022396"/>
            <a:ext cx="6462117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project in our organization uses different tech stacks: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653772" y="2430899"/>
            <a:ext cx="6462117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Spring Boot microservices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653772" y="2749510"/>
            <a:ext cx="6462117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React frontend applications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653772" y="3068122"/>
            <a:ext cx="6462117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 data processing pipelines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653772" y="3386733"/>
            <a:ext cx="6462117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Full-stack applications with mixed patterns</a:t>
            </a:r>
            <a:endParaRPr lang="en-US" sz="12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2131" y="1389221"/>
            <a:ext cx="6462117" cy="64621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23755"/>
            <a:ext cx="782657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Consequences of Unguided AI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440668"/>
            <a:ext cx="4215289" cy="1824276"/>
          </a:xfrm>
          <a:prstGeom prst="roundRect">
            <a:avLst>
              <a:gd name="adj" fmla="val 979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15008" y="3661886"/>
            <a:ext cx="308455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Inconsistent Code Patterns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015008" y="4091107"/>
            <a:ext cx="377285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Developers using Copilot get different suggestions based on random samples rather than our established patterns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207437" y="3440668"/>
            <a:ext cx="4215408" cy="1824276"/>
          </a:xfrm>
          <a:prstGeom prst="roundRect">
            <a:avLst>
              <a:gd name="adj" fmla="val 979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28655" y="366188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Longer Code Reviews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428655" y="4091107"/>
            <a:ext cx="377297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Reviewers spend extra time correcting style and architecture issues that could have been avoided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621203" y="3440668"/>
            <a:ext cx="4215289" cy="1824276"/>
          </a:xfrm>
          <a:prstGeom prst="roundRect">
            <a:avLst>
              <a:gd name="adj" fmla="val 979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42421" y="366188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Knowledge Silos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842421" y="4091107"/>
            <a:ext cx="377285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Senior developers must constantly enforce "tribal rules" that aren't documented or accessible to new team members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93790" y="548818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Without standardized guidance, we're not realizing the full potential of AI pair programming.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407"/>
            <a:ext cx="758249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Solution: Copilot Instructions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85499"/>
            <a:ext cx="698658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AI Standards File in </a:t>
            </a:r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1B5F39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.github/copilot-instructions.md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655927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special file lives alongside our workflows and provides Copilot with project-specific context and rules.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469600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Think of it as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"onboarding in a file"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it teaches Copilot how to write code the way </a:t>
            </a:r>
            <a:pPr algn="l" indent="0" marL="0">
              <a:lnSpc>
                <a:spcPts val="2500"/>
              </a:lnSpc>
              <a:buNone/>
            </a:pPr>
            <a:r>
              <a:rPr lang="en-US" sz="1550" i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write code.</a:t>
            </a:r>
            <a:endParaRPr lang="en-US" sz="15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7543" y="2110383"/>
            <a:ext cx="4926568" cy="49265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7207"/>
            <a:ext cx="835497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What Goes Into Copilot Instructions?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484120"/>
            <a:ext cx="6422231" cy="1506736"/>
          </a:xfrm>
          <a:prstGeom prst="roundRect">
            <a:avLst>
              <a:gd name="adj" fmla="val 7282"/>
            </a:avLst>
          </a:prstGeom>
          <a:solidFill>
            <a:srgbClr val="030303">
              <a:alpha val="75000"/>
            </a:srgbClr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0930" y="2484120"/>
            <a:ext cx="91440" cy="1506736"/>
          </a:xfrm>
          <a:prstGeom prst="roundRect">
            <a:avLst>
              <a:gd name="adj" fmla="val 195349"/>
            </a:avLst>
          </a:prstGeom>
          <a:solidFill>
            <a:srgbClr val="FC8337"/>
          </a:solidFill>
          <a:ln/>
        </p:spPr>
      </p:sp>
      <p:sp>
        <p:nvSpPr>
          <p:cNvPr id="5" name="Text 3"/>
          <p:cNvSpPr/>
          <p:nvPr/>
        </p:nvSpPr>
        <p:spPr>
          <a:xfrm>
            <a:off x="1083588" y="2705338"/>
            <a:ext cx="412563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Coding Style &amp; Naming Conventions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83588" y="3134558"/>
            <a:ext cx="59112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Camel case vs. snake case, file organization, comment standards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2484120"/>
            <a:ext cx="6422231" cy="1506736"/>
          </a:xfrm>
          <a:prstGeom prst="roundRect">
            <a:avLst>
              <a:gd name="adj" fmla="val 7282"/>
            </a:avLst>
          </a:prstGeom>
          <a:solidFill>
            <a:srgbClr val="030303">
              <a:alpha val="75000"/>
            </a:srgbClr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1519" y="2484120"/>
            <a:ext cx="91440" cy="1506736"/>
          </a:xfrm>
          <a:prstGeom prst="roundRect">
            <a:avLst>
              <a:gd name="adj" fmla="val 195349"/>
            </a:avLst>
          </a:prstGeom>
          <a:solidFill>
            <a:srgbClr val="FC8337"/>
          </a:solidFill>
          <a:ln/>
        </p:spPr>
      </p:sp>
      <p:sp>
        <p:nvSpPr>
          <p:cNvPr id="9" name="Text 7"/>
          <p:cNvSpPr/>
          <p:nvPr/>
        </p:nvSpPr>
        <p:spPr>
          <a:xfrm>
            <a:off x="7704177" y="270533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Architecture Patterns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704177" y="3134558"/>
            <a:ext cx="59112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Repository structure, dependency injection approaches, state management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4189214"/>
            <a:ext cx="6422231" cy="1506736"/>
          </a:xfrm>
          <a:prstGeom prst="roundRect">
            <a:avLst>
              <a:gd name="adj" fmla="val 7282"/>
            </a:avLst>
          </a:prstGeom>
          <a:solidFill>
            <a:srgbClr val="030303">
              <a:alpha val="75000"/>
            </a:srgbClr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70930" y="4189214"/>
            <a:ext cx="91440" cy="1506736"/>
          </a:xfrm>
          <a:prstGeom prst="roundRect">
            <a:avLst>
              <a:gd name="adj" fmla="val 195349"/>
            </a:avLst>
          </a:prstGeom>
          <a:solidFill>
            <a:srgbClr val="FC8337"/>
          </a:solidFill>
          <a:ln/>
        </p:spPr>
      </p:sp>
      <p:sp>
        <p:nvSpPr>
          <p:cNvPr id="13" name="Text 11"/>
          <p:cNvSpPr/>
          <p:nvPr/>
        </p:nvSpPr>
        <p:spPr>
          <a:xfrm>
            <a:off x="1083588" y="441043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Security Rules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083588" y="4839653"/>
            <a:ext cx="59112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hard-coded secrets, proper authentication patterns, avoiding blocking calls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414379" y="4189214"/>
            <a:ext cx="6422231" cy="1506736"/>
          </a:xfrm>
          <a:prstGeom prst="roundRect">
            <a:avLst>
              <a:gd name="adj" fmla="val 7282"/>
            </a:avLst>
          </a:prstGeom>
          <a:solidFill>
            <a:srgbClr val="030303">
              <a:alpha val="75000"/>
            </a:srgbClr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1519" y="4189214"/>
            <a:ext cx="91440" cy="1506736"/>
          </a:xfrm>
          <a:prstGeom prst="roundRect">
            <a:avLst>
              <a:gd name="adj" fmla="val 195349"/>
            </a:avLst>
          </a:prstGeom>
          <a:solidFill>
            <a:srgbClr val="FC8337"/>
          </a:solidFill>
          <a:ln/>
        </p:spPr>
      </p:sp>
      <p:sp>
        <p:nvSpPr>
          <p:cNvPr id="17" name="Text 15"/>
          <p:cNvSpPr/>
          <p:nvPr/>
        </p:nvSpPr>
        <p:spPr>
          <a:xfrm>
            <a:off x="7704177" y="441043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Testing Conventions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704177" y="4839653"/>
            <a:ext cx="591121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 naming, mocking strategies, coverage expectations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793790" y="5919192"/>
            <a:ext cx="13042821" cy="843201"/>
          </a:xfrm>
          <a:prstGeom prst="roundRect">
            <a:avLst>
              <a:gd name="adj" fmla="val 21184"/>
            </a:avLst>
          </a:prstGeom>
          <a:solidFill>
            <a:srgbClr val="022349"/>
          </a:solidFill>
          <a:ln/>
        </p:spPr>
      </p:sp>
      <p:pic>
        <p:nvPicPr>
          <p:cNvPr id="2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2148" y="6214467"/>
            <a:ext cx="248007" cy="198358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1438513" y="6167080"/>
            <a:ext cx="1219973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instructions file can be as detailed or minimal as needed, and can evolve over time as your standards change.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5216" y="532924"/>
            <a:ext cx="5449848" cy="605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Business Benefits &amp; ROI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775216" y="1525905"/>
            <a:ext cx="2369701" cy="639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70%</a:t>
            </a:r>
            <a:endParaRPr lang="en-US" sz="5000" dirty="0"/>
          </a:p>
        </p:txBody>
      </p:sp>
      <p:sp>
        <p:nvSpPr>
          <p:cNvPr id="5" name="Text 2"/>
          <p:cNvSpPr/>
          <p:nvPr/>
        </p:nvSpPr>
        <p:spPr>
          <a:xfrm>
            <a:off x="775216" y="2407444"/>
            <a:ext cx="2369701" cy="605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Less Time Reformatting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75216" y="3129201"/>
            <a:ext cx="236970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Developers spend less time adjusting AI-generated code to match team standards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3387090" y="1525905"/>
            <a:ext cx="2369701" cy="639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50%</a:t>
            </a:r>
            <a:endParaRPr lang="en-US" sz="5000" dirty="0"/>
          </a:p>
        </p:txBody>
      </p:sp>
      <p:sp>
        <p:nvSpPr>
          <p:cNvPr id="8" name="Text 5"/>
          <p:cNvSpPr/>
          <p:nvPr/>
        </p:nvSpPr>
        <p:spPr>
          <a:xfrm>
            <a:off x="3387090" y="2407444"/>
            <a:ext cx="236970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Faster Onboarding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3387090" y="2826425"/>
            <a:ext cx="236970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New team members can immediately generate code that follows team conventions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5998964" y="1525905"/>
            <a:ext cx="2369701" cy="639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35%</a:t>
            </a:r>
            <a:endParaRPr lang="en-US" sz="5000" dirty="0"/>
          </a:p>
        </p:txBody>
      </p:sp>
      <p:sp>
        <p:nvSpPr>
          <p:cNvPr id="11" name="Text 8"/>
          <p:cNvSpPr/>
          <p:nvPr/>
        </p:nvSpPr>
        <p:spPr>
          <a:xfrm>
            <a:off x="5998964" y="2407444"/>
            <a:ext cx="236970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Cleaner PRs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5998964" y="2826425"/>
            <a:ext cx="2369701" cy="930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Reviews focus on logic and functionality rather than style corrections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3387090" y="4853702"/>
            <a:ext cx="2369701" cy="639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000"/>
              </a:lnSpc>
              <a:buNone/>
            </a:pPr>
            <a:r>
              <a:rPr lang="en-US" sz="5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40%</a:t>
            </a:r>
            <a:endParaRPr lang="en-US" sz="5000" dirty="0"/>
          </a:p>
        </p:txBody>
      </p:sp>
      <p:sp>
        <p:nvSpPr>
          <p:cNvPr id="14" name="Text 11"/>
          <p:cNvSpPr/>
          <p:nvPr/>
        </p:nvSpPr>
        <p:spPr>
          <a:xfrm>
            <a:off x="3387090" y="5735241"/>
            <a:ext cx="2369701" cy="605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Knowledge Democratization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3387090" y="6456998"/>
            <a:ext cx="236970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team members have equal access to best practices via their AI assistant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53885"/>
            <a:ext cx="545258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The AI Rules Landscape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57079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Different AI coding assistants have their own implementation of rules files: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111579"/>
            <a:ext cx="6422231" cy="1189196"/>
          </a:xfrm>
          <a:prstGeom prst="roundRect">
            <a:avLst>
              <a:gd name="adj" fmla="val 15021"/>
            </a:avLst>
          </a:prstGeom>
          <a:solidFill>
            <a:srgbClr val="030303">
              <a:alpha val="75000"/>
            </a:srgbClr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15008" y="333279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1B5F39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GitHub Copilot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15008" y="376201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.github/copilot-instructions.md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3111579"/>
            <a:ext cx="6422231" cy="1189196"/>
          </a:xfrm>
          <a:prstGeom prst="roundRect">
            <a:avLst>
              <a:gd name="adj" fmla="val 15021"/>
            </a:avLst>
          </a:prstGeom>
          <a:solidFill>
            <a:srgbClr val="030303">
              <a:alpha val="75000"/>
            </a:srgbClr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35597" y="333279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Claude Code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635597" y="376201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claude.md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93790" y="4499134"/>
            <a:ext cx="6422231" cy="1189196"/>
          </a:xfrm>
          <a:prstGeom prst="roundRect">
            <a:avLst>
              <a:gd name="adj" fmla="val 15021"/>
            </a:avLst>
          </a:prstGeom>
          <a:solidFill>
            <a:srgbClr val="030303">
              <a:alpha val="75000"/>
            </a:srgbClr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15008" y="472035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Windsurf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1015008" y="514957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.windsurf.rules directory with .md rules files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414379" y="4499134"/>
            <a:ext cx="6422231" cy="1189196"/>
          </a:xfrm>
          <a:prstGeom prst="roundRect">
            <a:avLst>
              <a:gd name="adj" fmla="val 15021"/>
            </a:avLst>
          </a:prstGeom>
          <a:solidFill>
            <a:srgbClr val="030303">
              <a:alpha val="75000"/>
            </a:srgbClr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35597" y="472035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Cursor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635597" y="514957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.cursor rules directory with .mdc rules files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1091446" y="6134814"/>
            <a:ext cx="1274516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"Rules files are the new README. They are the AI pipeline for coding standards."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93790" y="5911572"/>
            <a:ext cx="22860" cy="764024"/>
          </a:xfrm>
          <a:prstGeom prst="rect">
            <a:avLst/>
          </a:prstGeom>
          <a:solidFill>
            <a:srgbClr val="FC8337"/>
          </a:solidFill>
          <a:ln/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514350"/>
            <a:ext cx="5428417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000000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Demo: Seeing It In Action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48070" y="1566148"/>
            <a:ext cx="633900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Let's look at our automation framework repository: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48070" y="2454354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Font typeface="+mj-lt"/>
              <a:buAutoNum type="arabicPeriod" startAt="1"/>
            </a:pPr>
            <a:r>
              <a:rPr lang="en-US" sz="14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Open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B5F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.github/copilot-instructions.md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48070" y="2818924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Font typeface="+mj-lt"/>
              <a:buAutoNum type="arabicPeriod" startAt="2"/>
            </a:pPr>
            <a:r>
              <a:rPr lang="en-US" sz="14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Examine our defined conventions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48070" y="3183493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Font typeface="+mj-lt"/>
              <a:buAutoNum type="arabicPeriod" startAt="3"/>
            </a:pPr>
            <a:r>
              <a:rPr lang="en-US" sz="14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Watch Copilot generate code with our naming patterns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48070" y="3548063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Font typeface="+mj-lt"/>
              <a:buAutoNum type="arabicPeriod" startAt="4"/>
            </a:pPr>
            <a:r>
              <a:rPr lang="en-US" sz="14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See how DTOs match our structure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48070" y="3912632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Font typeface="+mj-lt"/>
              <a:buAutoNum type="arabicPeriod" startAt="5"/>
            </a:pPr>
            <a:r>
              <a:rPr lang="en-US" sz="14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Verify async calls follow our standards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748070" y="4380071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isn't theoretical—it's already working in our projects.</a:t>
            </a:r>
            <a:endParaRPr lang="en-US" sz="14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0944" y="1589603"/>
            <a:ext cx="6339007" cy="633900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9917"/>
            <a:ext cx="596455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Implementation Roadmap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56830"/>
            <a:ext cx="6521410" cy="7937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2148" y="324897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Create Template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992148" y="3678198"/>
            <a:ext cx="612469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a base instructions template that captures our core standards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256830"/>
            <a:ext cx="6521410" cy="7937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13558" y="324897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Pilot in Key Repos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7513558" y="3678198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in 2-3 critical repositories and gather developer feedback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511635"/>
            <a:ext cx="6521410" cy="7937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92148" y="550378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Team Customization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992148" y="5933003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team adapts the template for their specific tech stack needs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511635"/>
            <a:ext cx="6521410" cy="79379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13558" y="5503783"/>
            <a:ext cx="301335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Organization-wide Rollout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7513558" y="5933003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Standardize across all repositories with CI verification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793790" y="667214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We'll measure success through developer satisfaction surveys and PR metrics (comments, revision cycles, time to merge).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2025-11-20T15:50:45Z</dcterms:created>
  <dcterms:modified xsi:type="dcterms:W3CDTF">2025-11-20T15:50:45Z</dcterms:modified>
</cp:coreProperties>
</file>